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88" r:id="rId4"/>
    <p:sldId id="290" r:id="rId5"/>
    <p:sldId id="293" r:id="rId6"/>
    <p:sldId id="263" r:id="rId7"/>
    <p:sldId id="264" r:id="rId8"/>
    <p:sldId id="291" r:id="rId9"/>
    <p:sldId id="292" r:id="rId10"/>
    <p:sldId id="300" r:id="rId11"/>
    <p:sldId id="304" r:id="rId12"/>
  </p:sldIdLst>
  <p:sldSz cx="9144000" cy="6858000" type="screen4x3"/>
  <p:notesSz cx="6797675" cy="9928225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ivzeti razdelek" id="{F454815C-F58B-4F16-ADCB-59AB9263415C}">
          <p14:sldIdLst>
            <p14:sldId id="256"/>
            <p14:sldId id="257"/>
            <p14:sldId id="288"/>
            <p14:sldId id="290"/>
            <p14:sldId id="293"/>
            <p14:sldId id="263"/>
          </p14:sldIdLst>
        </p14:section>
        <p14:section name="Razdelek brez naslova" id="{9AC46E7B-66F0-4843-843B-E0D66C110C52}">
          <p14:sldIdLst>
            <p14:sldId id="264"/>
            <p14:sldId id="291"/>
            <p14:sldId id="292"/>
            <p14:sldId id="300"/>
            <p14:sldId id="30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342F40-98E1-4373-A1FF-4B0C72FD7BDB}" type="datetimeFigureOut">
              <a:rPr lang="sl-SI" smtClean="0"/>
              <a:t>29.05.2015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EAE846-BCB7-4C77-9144-C07A7528839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89387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2BA4D7-9941-4173-954C-E4B785E768EA}" type="datetimeFigureOut">
              <a:rPr lang="sl-SI" smtClean="0"/>
              <a:t>29.05.2015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59F12-3D9D-497F-9830-14DED4A7FA9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74333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">
    <p:bg>
      <p:bgPr>
        <a:solidFill>
          <a:srgbClr val="DD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0" y="2180480"/>
            <a:ext cx="7165280" cy="720081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DCDCDC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2924944"/>
            <a:ext cx="7165280" cy="1656184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CDCDC"/>
                </a:solidFill>
              </a:defRPr>
            </a:lvl1pPr>
          </a:lstStyle>
          <a:p>
            <a:fld id="{4939A4BA-84ED-4DC8-AC2A-7B75B376F67D}" type="datetimeFigureOut">
              <a:rPr lang="sl-SI" smtClean="0"/>
              <a:pPr/>
              <a:t>29.05.2015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CDCDC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CDCDC"/>
                </a:solidFill>
              </a:defRPr>
            </a:lvl1pPr>
          </a:lstStyle>
          <a:p>
            <a:fld id="{96AA7B94-FB69-469F-8971-82C065E4343D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034" name="Text Placeholder 1033"/>
          <p:cNvSpPr>
            <a:spLocks noGrp="1"/>
          </p:cNvSpPr>
          <p:nvPr>
            <p:ph type="body" sz="quarter" idx="13" hasCustomPrompt="1"/>
          </p:nvPr>
        </p:nvSpPr>
        <p:spPr>
          <a:xfrm>
            <a:off x="1727200" y="5949280"/>
            <a:ext cx="7165975" cy="431800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sl-SI" dirty="0" smtClean="0"/>
              <a:t>Ljubljana, Click to edit date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41613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ojasnevalni8">
    <p:bg>
      <p:bgPr>
        <a:solidFill>
          <a:srgbClr val="DCDC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9A4BA-84ED-4DC8-AC2A-7B75B376F67D}" type="datetimeFigureOut">
              <a:rPr lang="sl-SI" smtClean="0"/>
              <a:t>29.05.2015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7B94-FB69-469F-8971-82C065E4343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4106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ojasnevalni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796825"/>
          </a:xfrm>
          <a:prstGeom prst="rect">
            <a:avLst/>
          </a:prstGeom>
          <a:solidFill>
            <a:srgbClr val="DD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0" y="493421"/>
            <a:ext cx="4789016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27201" y="2349500"/>
            <a:ext cx="6949256" cy="389815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7200" y="1052736"/>
            <a:ext cx="4789016" cy="744089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9A4BA-84ED-4DC8-AC2A-7B75B376F67D}" type="datetimeFigureOut">
              <a:rPr lang="sl-SI" smtClean="0"/>
              <a:t>29.05.2015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7B94-FB69-469F-8971-82C065E4343D}" type="slidenum">
              <a:rPr lang="sl-SI" smtClean="0"/>
              <a:t>‹#›</a:t>
            </a:fld>
            <a:endParaRPr lang="sl-SI"/>
          </a:p>
        </p:txBody>
      </p:sp>
      <p:pic>
        <p:nvPicPr>
          <p:cNvPr id="10" name="Picture 2" descr="C:\Users\Teo\Documents\2013\Ati\Energija\PPTX\oktober2013\ElektoEnergijaSLO_logo_slogan_ne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346" y="501968"/>
            <a:ext cx="1717102" cy="8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191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ojasnevalni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796825"/>
          </a:xfrm>
          <a:prstGeom prst="rect">
            <a:avLst/>
          </a:prstGeom>
          <a:solidFill>
            <a:srgbClr val="DD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0" y="332656"/>
            <a:ext cx="4861024" cy="146416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27200" y="2132856"/>
            <a:ext cx="6959600" cy="4248472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9A4BA-84ED-4DC8-AC2A-7B75B376F67D}" type="datetimeFigureOut">
              <a:rPr lang="sl-SI" smtClean="0"/>
              <a:t>29.05.2015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7B94-FB69-469F-8971-82C065E4343D}" type="slidenum">
              <a:rPr lang="sl-SI" smtClean="0"/>
              <a:t>‹#›</a:t>
            </a:fld>
            <a:endParaRPr lang="sl-SI"/>
          </a:p>
        </p:txBody>
      </p:sp>
      <p:pic>
        <p:nvPicPr>
          <p:cNvPr id="9" name="Picture 2" descr="C:\Users\Teo\Documents\2013\Ati\Energija\PPTX\oktober2013\ElektoEnergijaSLO_logo_slogan_ne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346" y="501968"/>
            <a:ext cx="1717102" cy="8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766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ojasnevalni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rot="5400000">
            <a:off x="4835640" y="2530588"/>
            <a:ext cx="6857998" cy="1796825"/>
          </a:xfrm>
          <a:prstGeom prst="rect">
            <a:avLst/>
          </a:prstGeom>
          <a:solidFill>
            <a:srgbClr val="DD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226" y="476672"/>
            <a:ext cx="1320574" cy="3960441"/>
          </a:xfrm>
        </p:spPr>
        <p:txBody>
          <a:bodyPr vert="eaVert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76672"/>
            <a:ext cx="6019800" cy="5649491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9A4BA-84ED-4DC8-AC2A-7B75B376F67D}" type="datetimeFigureOut">
              <a:rPr lang="sl-SI" smtClean="0"/>
              <a:t>29.05.2015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7B94-FB69-469F-8971-82C065E4343D}" type="slidenum">
              <a:rPr lang="sl-SI" smtClean="0"/>
              <a:t>‹#›</a:t>
            </a:fld>
            <a:endParaRPr lang="sl-SI"/>
          </a:p>
        </p:txBody>
      </p:sp>
      <p:pic>
        <p:nvPicPr>
          <p:cNvPr id="9" name="Picture 2" descr="C:\Users\Teo\Documents\2013\Ati\Energija\PPTX\oktober2013\ElektoEnergijaSLO_logo_slogan_ne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06088" y="5247393"/>
            <a:ext cx="1717102" cy="8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449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ljučna poglavja">
    <p:bg>
      <p:bgPr>
        <a:solidFill>
          <a:srgbClr val="DCDC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27200" y="1962051"/>
            <a:ext cx="6949256" cy="674861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</a:t>
            </a:r>
            <a:r>
              <a:rPr lang="sl-SI" dirty="0" smtClean="0"/>
              <a:t>t</a:t>
            </a:r>
            <a:r>
              <a:rPr lang="en-US" dirty="0" err="1" smtClean="0"/>
              <a:t>itl</a:t>
            </a:r>
            <a:r>
              <a:rPr lang="sl-SI" dirty="0" smtClean="0"/>
              <a:t>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7200" y="2852936"/>
            <a:ext cx="6959600" cy="3528392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9A4BA-84ED-4DC8-AC2A-7B75B376F67D}" type="datetimeFigureOut">
              <a:rPr lang="sl-SI" smtClean="0"/>
              <a:t>29.05.2015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7B94-FB69-469F-8971-82C065E4343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41034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ojasnevalni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796825"/>
          </a:xfrm>
          <a:prstGeom prst="rect">
            <a:avLst/>
          </a:prstGeom>
          <a:solidFill>
            <a:srgbClr val="DD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0" y="548680"/>
            <a:ext cx="4933032" cy="124814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7200" y="2349500"/>
            <a:ext cx="6959600" cy="403182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9A4BA-84ED-4DC8-AC2A-7B75B376F67D}" type="datetimeFigureOut">
              <a:rPr lang="sl-SI" smtClean="0"/>
              <a:t>29.05.2015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7B94-FB69-469F-8971-82C065E4343D}" type="slidenum">
              <a:rPr lang="sl-SI" smtClean="0"/>
              <a:t>‹#›</a:t>
            </a:fld>
            <a:endParaRPr lang="sl-SI"/>
          </a:p>
        </p:txBody>
      </p:sp>
      <p:pic>
        <p:nvPicPr>
          <p:cNvPr id="9" name="Picture 2" descr="C:\Users\Teo\Documents\2013\Ati\Energija\PPTX\oktober2013\ElektoEnergijaSLO_logo_slogan_ne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346" y="501968"/>
            <a:ext cx="1717102" cy="8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113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Pojasnevalni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796825"/>
          </a:xfrm>
          <a:prstGeom prst="rect">
            <a:avLst/>
          </a:prstGeom>
          <a:solidFill>
            <a:srgbClr val="DD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6120680" cy="1248144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49500"/>
            <a:ext cx="4038600" cy="4031828"/>
          </a:xfrm>
        </p:spPr>
        <p:txBody>
          <a:bodyPr/>
          <a:lstStyle>
            <a:lvl1pPr>
              <a:defRPr sz="2800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49500"/>
            <a:ext cx="4038600" cy="40318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9A4BA-84ED-4DC8-AC2A-7B75B376F67D}" type="datetimeFigureOut">
              <a:rPr lang="sl-SI" smtClean="0"/>
              <a:t>29.05.2015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7B94-FB69-469F-8971-82C065E4343D}" type="slidenum">
              <a:rPr lang="sl-SI" smtClean="0"/>
              <a:t>‹#›</a:t>
            </a:fld>
            <a:endParaRPr lang="sl-SI"/>
          </a:p>
        </p:txBody>
      </p:sp>
      <p:pic>
        <p:nvPicPr>
          <p:cNvPr id="10" name="Picture 2" descr="C:\Users\Teo\Documents\2013\Ati\Energija\PPTX\oktober2013\ElektoEnergijaSLO_logo_slogan_ne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346" y="501968"/>
            <a:ext cx="1717102" cy="8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351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Pojasnevalni3">
    <p:bg>
      <p:bgPr>
        <a:solidFill>
          <a:srgbClr val="DCDC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80920" cy="744088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924944"/>
            <a:ext cx="4038600" cy="3456384"/>
          </a:xfrm>
        </p:spPr>
        <p:txBody>
          <a:bodyPr/>
          <a:lstStyle>
            <a:lvl1pPr>
              <a:defRPr sz="2800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924944"/>
            <a:ext cx="4038600" cy="34563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9A4BA-84ED-4DC8-AC2A-7B75B376F67D}" type="datetimeFigureOut">
              <a:rPr lang="sl-SI" smtClean="0"/>
              <a:t>29.05.2015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7B94-FB69-469F-8971-82C065E4343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668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jasnevalni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1796825"/>
          </a:xfrm>
          <a:prstGeom prst="rect">
            <a:avLst/>
          </a:prstGeom>
          <a:solidFill>
            <a:srgbClr val="DD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93421"/>
            <a:ext cx="5976664" cy="1303403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6856" y="2349500"/>
            <a:ext cx="4040188" cy="7194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212975"/>
            <a:ext cx="4040188" cy="31683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4681" y="2349500"/>
            <a:ext cx="4041775" cy="7194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212975"/>
            <a:ext cx="4041775" cy="31683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9A4BA-84ED-4DC8-AC2A-7B75B376F67D}" type="datetimeFigureOut">
              <a:rPr lang="sl-SI" smtClean="0"/>
              <a:t>29.05.2015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7B94-FB69-469F-8971-82C065E4343D}" type="slidenum">
              <a:rPr lang="sl-SI" smtClean="0"/>
              <a:t>‹#›</a:t>
            </a:fld>
            <a:endParaRPr lang="sl-SI"/>
          </a:p>
        </p:txBody>
      </p:sp>
      <p:pic>
        <p:nvPicPr>
          <p:cNvPr id="12" name="Picture 2" descr="C:\Users\Teo\Documents\2013\Ati\Energija\PPTX\oktober2013\ElektoEnergijaSLO_logo_slogan_ne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346" y="501968"/>
            <a:ext cx="1717102" cy="8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431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jasnevalni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1796825"/>
          </a:xfrm>
          <a:prstGeom prst="rect">
            <a:avLst/>
          </a:prstGeom>
          <a:solidFill>
            <a:srgbClr val="DD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9A4BA-84ED-4DC8-AC2A-7B75B376F67D}" type="datetimeFigureOut">
              <a:rPr lang="sl-SI" smtClean="0"/>
              <a:t>29.05.2015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7B94-FB69-469F-8971-82C065E4343D}" type="slidenum">
              <a:rPr lang="sl-SI" smtClean="0"/>
              <a:t>‹#›</a:t>
            </a:fld>
            <a:endParaRPr lang="sl-S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0" y="493421"/>
            <a:ext cx="4717008" cy="1303403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pic>
        <p:nvPicPr>
          <p:cNvPr id="8" name="Picture 2" descr="C:\Users\Teo\Documents\2013\Ati\Energija\PPTX\oktober2013\ElektoEnergijaSLO_logo_slogan_ne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346" y="501968"/>
            <a:ext cx="1717102" cy="8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102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jasnevalni6">
    <p:bg>
      <p:bgPr>
        <a:solidFill>
          <a:srgbClr val="DCDC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9A4BA-84ED-4DC8-AC2A-7B75B376F67D}" type="datetimeFigureOut">
              <a:rPr lang="sl-SI" smtClean="0"/>
              <a:t>29.05.2015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7B94-FB69-469F-8971-82C065E4343D}" type="slidenum">
              <a:rPr lang="sl-SI" smtClean="0"/>
              <a:t>‹#›</a:t>
            </a:fld>
            <a:endParaRPr lang="sl-S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27200" y="1988840"/>
            <a:ext cx="6877248" cy="631323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</a:t>
            </a:r>
            <a:r>
              <a:rPr lang="sl-SI" dirty="0" smtClean="0"/>
              <a:t> </a:t>
            </a:r>
            <a:r>
              <a:rPr lang="en-US" dirty="0" smtClean="0"/>
              <a:t>title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13342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ojasnevalni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1796825"/>
          </a:xfrm>
          <a:prstGeom prst="rect">
            <a:avLst/>
          </a:prstGeom>
          <a:solidFill>
            <a:srgbClr val="DD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9A4BA-84ED-4DC8-AC2A-7B75B376F67D}" type="datetimeFigureOut">
              <a:rPr lang="sl-SI" smtClean="0"/>
              <a:t>29.05.2015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7B94-FB69-469F-8971-82C065E4343D}" type="slidenum">
              <a:rPr lang="sl-SI" smtClean="0"/>
              <a:t>‹#›</a:t>
            </a:fld>
            <a:endParaRPr lang="sl-SI"/>
          </a:p>
        </p:txBody>
      </p:sp>
      <p:pic>
        <p:nvPicPr>
          <p:cNvPr id="7" name="Picture 2" descr="C:\Users\Teo\Documents\2013\Ati\Energija\PPTX\oktober2013\ElektoEnergijaSLO_logo_slogan_ne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346" y="501968"/>
            <a:ext cx="1717102" cy="8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360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9A4BA-84ED-4DC8-AC2A-7B75B376F67D}" type="datetimeFigureOut">
              <a:rPr lang="sl-SI" smtClean="0"/>
              <a:t>29.05.2015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A7B94-FB69-469F-8971-82C065E4343D}" type="slidenum">
              <a:rPr lang="sl-SI" smtClean="0"/>
              <a:t>‹#›</a:t>
            </a:fld>
            <a:endParaRPr lang="sl-SI"/>
          </a:p>
        </p:txBody>
      </p:sp>
      <p:pic>
        <p:nvPicPr>
          <p:cNvPr id="1026" name="Picture 2" descr="C:\Users\Teo\Documents\2013\Ati\Energija\PPTX\oktober2013\ElektoEnergijaSLO_logo_slogan_neg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346" y="501968"/>
            <a:ext cx="1717102" cy="8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26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2" r:id="rId4"/>
    <p:sldLayoutId id="2147483662" r:id="rId5"/>
    <p:sldLayoutId id="2147483653" r:id="rId6"/>
    <p:sldLayoutId id="2147483654" r:id="rId7"/>
    <p:sldLayoutId id="2147483663" r:id="rId8"/>
    <p:sldLayoutId id="2147483655" r:id="rId9"/>
    <p:sldLayoutId id="2147483660" r:id="rId10"/>
    <p:sldLayoutId id="2147483657" r:id="rId11"/>
    <p:sldLayoutId id="2147483658" r:id="rId12"/>
    <p:sldLayoutId id="2147483659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andrej.skerlak@elektro-energija.si" TargetMode="External"/><Relationship Id="rId4" Type="http://schemas.openxmlformats.org/officeDocument/2006/relationships/hyperlink" Target="mailto:vitomir.panic@elektro-energija.si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vitomir.panic@elektro-energija.si" TargetMode="External"/><Relationship Id="rId2" Type="http://schemas.openxmlformats.org/officeDocument/2006/relationships/hyperlink" Target="mailto:andrej.skerlak@elektro-energija.si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prodaja@elektro-energija.si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prodaja@elektro-energija.si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43608" y="1444295"/>
            <a:ext cx="7165280" cy="720081"/>
          </a:xfrm>
        </p:spPr>
        <p:txBody>
          <a:bodyPr>
            <a:normAutofit/>
          </a:bodyPr>
          <a:lstStyle/>
          <a:p>
            <a:r>
              <a:rPr lang="sl-SI" b="1" dirty="0" smtClean="0">
                <a:solidFill>
                  <a:schemeClr val="tx1"/>
                </a:solidFill>
              </a:rPr>
              <a:t>Partnersko sodelovanje med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>
          <a:xfrm>
            <a:off x="1657887" y="2780928"/>
            <a:ext cx="7165280" cy="1656184"/>
          </a:xfrm>
        </p:spPr>
        <p:txBody>
          <a:bodyPr/>
          <a:lstStyle/>
          <a:p>
            <a:r>
              <a:rPr lang="sl-SI" dirty="0" smtClean="0"/>
              <a:t>		      </a:t>
            </a:r>
            <a:r>
              <a:rPr lang="sl-SI" dirty="0" smtClean="0">
                <a:solidFill>
                  <a:schemeClr val="bg1">
                    <a:lumMod val="95000"/>
                  </a:schemeClr>
                </a:solidFill>
              </a:rPr>
              <a:t>in</a:t>
            </a:r>
            <a:r>
              <a:rPr lang="sl-SI" dirty="0" smtClean="0"/>
              <a:t> 	</a:t>
            </a:r>
            <a:endParaRPr lang="sl-SI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quarter" idx="13"/>
          </p:nvPr>
        </p:nvSpPr>
        <p:spPr>
          <a:xfrm>
            <a:off x="971600" y="6419445"/>
            <a:ext cx="7165975" cy="431800"/>
          </a:xfrm>
        </p:spPr>
        <p:txBody>
          <a:bodyPr/>
          <a:lstStyle/>
          <a:p>
            <a:pPr algn="ctr"/>
            <a:r>
              <a:rPr lang="sl-SI" dirty="0" smtClean="0"/>
              <a:t>Ljubljana, maj 2015</a:t>
            </a:r>
            <a:endParaRPr lang="sl-SI" dirty="0"/>
          </a:p>
        </p:txBody>
      </p:sp>
      <p:pic>
        <p:nvPicPr>
          <p:cNvPr id="1026" name="Slika 4" descr="image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736" y="2621341"/>
            <a:ext cx="2160240" cy="73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Slika 7"/>
          <p:cNvPicPr/>
          <p:nvPr/>
        </p:nvPicPr>
        <p:blipFill rotWithShape="1">
          <a:blip r:embed="rId3"/>
          <a:srcRect l="69934" t="18200" r="15733" b="67531"/>
          <a:stretch/>
        </p:blipFill>
        <p:spPr bwMode="auto">
          <a:xfrm>
            <a:off x="5148064" y="2458741"/>
            <a:ext cx="2232248" cy="11502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PoljeZBesedilom 2"/>
          <p:cNvSpPr txBox="1"/>
          <p:nvPr/>
        </p:nvSpPr>
        <p:spPr>
          <a:xfrm>
            <a:off x="395536" y="3845529"/>
            <a:ext cx="9001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bg1"/>
                </a:solidFill>
                <a:latin typeface="+mj-lt"/>
              </a:rPr>
              <a:t>   ROBERT JELENC, direktor OE Prodaja</a:t>
            </a:r>
          </a:p>
          <a:p>
            <a:r>
              <a:rPr lang="sl-SI" dirty="0">
                <a:solidFill>
                  <a:schemeClr val="bg1"/>
                </a:solidFill>
                <a:latin typeface="+mj-lt"/>
              </a:rPr>
              <a:t> </a:t>
            </a:r>
            <a:r>
              <a:rPr lang="sl-SI" dirty="0" smtClean="0">
                <a:solidFill>
                  <a:schemeClr val="bg1"/>
                </a:solidFill>
                <a:latin typeface="+mj-lt"/>
              </a:rPr>
              <a:t>  Tel: 01 320 64 14, </a:t>
            </a:r>
            <a:r>
              <a:rPr lang="sl-SI" dirty="0">
                <a:solidFill>
                  <a:schemeClr val="bg1"/>
                </a:solidFill>
                <a:latin typeface="+mj-lt"/>
              </a:rPr>
              <a:t>Mail: </a:t>
            </a:r>
            <a:r>
              <a:rPr lang="sl-SI" dirty="0" smtClean="0">
                <a:solidFill>
                  <a:schemeClr val="bg1"/>
                </a:solidFill>
                <a:latin typeface="+mj-lt"/>
                <a:hlinkClick r:id="rId4"/>
              </a:rPr>
              <a:t>robert.jelenc@elektro-energija.si</a:t>
            </a:r>
            <a:endParaRPr lang="sl-SI" dirty="0">
              <a:solidFill>
                <a:schemeClr val="bg1"/>
              </a:solidFill>
              <a:latin typeface="+mj-lt"/>
            </a:endParaRPr>
          </a:p>
          <a:p>
            <a:endParaRPr lang="sl-SI" dirty="0" smtClean="0">
              <a:solidFill>
                <a:schemeClr val="bg1"/>
              </a:solidFill>
              <a:latin typeface="+mj-lt"/>
            </a:endParaRPr>
          </a:p>
          <a:p>
            <a:r>
              <a:rPr lang="sl-SI" dirty="0" smtClean="0">
                <a:solidFill>
                  <a:schemeClr val="bg1"/>
                </a:solidFill>
                <a:latin typeface="+mj-lt"/>
              </a:rPr>
              <a:t>   </a:t>
            </a:r>
            <a:r>
              <a:rPr lang="sl-SI" b="1" dirty="0" smtClean="0">
                <a:solidFill>
                  <a:schemeClr val="bg1"/>
                </a:solidFill>
                <a:latin typeface="+mj-lt"/>
              </a:rPr>
              <a:t>VITO PANIČ, vodja službe za prodajo in odkup energentov</a:t>
            </a:r>
          </a:p>
          <a:p>
            <a:r>
              <a:rPr lang="sl-SI" b="1" dirty="0" smtClean="0">
                <a:solidFill>
                  <a:schemeClr val="bg1"/>
                </a:solidFill>
                <a:latin typeface="+mj-lt"/>
              </a:rPr>
              <a:t>   Tel: 01 320 64 16, </a:t>
            </a:r>
            <a:r>
              <a:rPr lang="sl-SI" b="1" dirty="0" err="1" smtClean="0">
                <a:solidFill>
                  <a:schemeClr val="bg1"/>
                </a:solidFill>
                <a:latin typeface="+mj-lt"/>
              </a:rPr>
              <a:t>Gsm</a:t>
            </a:r>
            <a:r>
              <a:rPr lang="sl-SI" b="1" dirty="0" smtClean="0">
                <a:solidFill>
                  <a:schemeClr val="bg1"/>
                </a:solidFill>
                <a:latin typeface="+mj-lt"/>
              </a:rPr>
              <a:t>: 051 391 103, Mail: </a:t>
            </a:r>
            <a:r>
              <a:rPr lang="sl-SI" b="1" dirty="0" smtClean="0">
                <a:solidFill>
                  <a:schemeClr val="bg1"/>
                </a:solidFill>
                <a:latin typeface="+mj-lt"/>
                <a:hlinkClick r:id="rId4"/>
              </a:rPr>
              <a:t>vitomir.panic@elektro-energija.si</a:t>
            </a:r>
            <a:endParaRPr lang="sl-SI" b="1" dirty="0" smtClean="0">
              <a:solidFill>
                <a:schemeClr val="bg1"/>
              </a:solidFill>
              <a:latin typeface="+mj-lt"/>
            </a:endParaRPr>
          </a:p>
          <a:p>
            <a:endParaRPr lang="sl-SI" dirty="0">
              <a:solidFill>
                <a:schemeClr val="bg1"/>
              </a:solidFill>
              <a:latin typeface="+mj-lt"/>
            </a:endParaRPr>
          </a:p>
          <a:p>
            <a:r>
              <a:rPr lang="sl-SI" dirty="0">
                <a:solidFill>
                  <a:schemeClr val="bg1"/>
                </a:solidFill>
                <a:latin typeface="+mj-lt"/>
              </a:rPr>
              <a:t> </a:t>
            </a:r>
            <a:r>
              <a:rPr lang="sl-SI" dirty="0" smtClean="0">
                <a:solidFill>
                  <a:schemeClr val="bg1"/>
                </a:solidFill>
                <a:latin typeface="+mj-lt"/>
              </a:rPr>
              <a:t>  ANDREJ ŠKERLAK, strokovni sodelavec</a:t>
            </a:r>
          </a:p>
          <a:p>
            <a:r>
              <a:rPr lang="sl-SI" dirty="0">
                <a:solidFill>
                  <a:schemeClr val="bg1"/>
                </a:solidFill>
                <a:latin typeface="+mj-lt"/>
              </a:rPr>
              <a:t> </a:t>
            </a:r>
            <a:r>
              <a:rPr lang="sl-SI" dirty="0" smtClean="0">
                <a:solidFill>
                  <a:schemeClr val="bg1"/>
                </a:solidFill>
                <a:latin typeface="+mj-lt"/>
              </a:rPr>
              <a:t>  </a:t>
            </a:r>
            <a:r>
              <a:rPr lang="sl-SI" dirty="0">
                <a:solidFill>
                  <a:schemeClr val="bg1"/>
                </a:solidFill>
                <a:latin typeface="+mj-lt"/>
              </a:rPr>
              <a:t>Tel: 01 320 64 27, Mail: </a:t>
            </a:r>
            <a:r>
              <a:rPr lang="sl-SI" dirty="0" smtClean="0">
                <a:solidFill>
                  <a:schemeClr val="bg1"/>
                </a:solidFill>
                <a:latin typeface="+mj-lt"/>
                <a:hlinkClick r:id="rId5"/>
              </a:rPr>
              <a:t>andrej.skerlak@elektro-energija.si</a:t>
            </a:r>
            <a:endParaRPr lang="sl-SI" dirty="0" smtClean="0">
              <a:solidFill>
                <a:schemeClr val="bg1"/>
              </a:solidFill>
              <a:latin typeface="+mj-lt"/>
            </a:endParaRPr>
          </a:p>
          <a:p>
            <a:endParaRPr lang="sl-SI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Slika 8"/>
          <p:cNvPicPr/>
          <p:nvPr/>
        </p:nvPicPr>
        <p:blipFill rotWithShape="1">
          <a:blip r:embed="rId3"/>
          <a:srcRect l="70726" t="20241" r="25456" b="70488"/>
          <a:stretch/>
        </p:blipFill>
        <p:spPr bwMode="auto">
          <a:xfrm>
            <a:off x="377731" y="3933056"/>
            <a:ext cx="173990" cy="1974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Slika 10"/>
          <p:cNvPicPr/>
          <p:nvPr/>
        </p:nvPicPr>
        <p:blipFill rotWithShape="1">
          <a:blip r:embed="rId3"/>
          <a:srcRect l="70726" t="20241" r="25456" b="70488"/>
          <a:stretch/>
        </p:blipFill>
        <p:spPr bwMode="auto">
          <a:xfrm>
            <a:off x="395536" y="5580317"/>
            <a:ext cx="173990" cy="1974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Slika 11"/>
          <p:cNvPicPr/>
          <p:nvPr/>
        </p:nvPicPr>
        <p:blipFill rotWithShape="1">
          <a:blip r:embed="rId3"/>
          <a:srcRect l="70726" t="20241" r="25456" b="70488"/>
          <a:stretch/>
        </p:blipFill>
        <p:spPr bwMode="auto">
          <a:xfrm>
            <a:off x="377731" y="4725144"/>
            <a:ext cx="173990" cy="1974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0476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4933032" cy="1248145"/>
          </a:xfrm>
        </p:spPr>
        <p:txBody>
          <a:bodyPr>
            <a:normAutofit/>
          </a:bodyPr>
          <a:lstStyle/>
          <a:p>
            <a:r>
              <a:rPr lang="sl-SI" sz="3600" dirty="0" smtClean="0"/>
              <a:t>Kontaktni podatki</a:t>
            </a:r>
            <a:endParaRPr lang="sl-SI" sz="36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11560" y="2204864"/>
            <a:ext cx="8075240" cy="41044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sz="1600" b="1" dirty="0" smtClean="0"/>
          </a:p>
          <a:p>
            <a:pPr marL="0" indent="0">
              <a:buNone/>
            </a:pPr>
            <a:r>
              <a:rPr lang="sl-SI" sz="1600" b="1" dirty="0" smtClean="0"/>
              <a:t>Kontaktna </a:t>
            </a:r>
            <a:r>
              <a:rPr lang="sl-SI" sz="1600" b="1" dirty="0"/>
              <a:t>oseba za člane OZS za individualno obravnavo</a:t>
            </a:r>
            <a:r>
              <a:rPr lang="sl-SI" sz="1600" b="1" dirty="0" smtClean="0"/>
              <a:t>:</a:t>
            </a:r>
          </a:p>
          <a:p>
            <a:pPr marL="0" indent="0">
              <a:buNone/>
            </a:pPr>
            <a:endParaRPr lang="sl-SI" sz="1600" dirty="0"/>
          </a:p>
          <a:p>
            <a:pPr marL="0" indent="0">
              <a:buNone/>
            </a:pPr>
            <a:r>
              <a:rPr lang="sl-SI" sz="1600" dirty="0"/>
              <a:t>ANDREJ ŠKERLAK, strokovni sodelavec</a:t>
            </a:r>
          </a:p>
          <a:p>
            <a:pPr marL="0" indent="0">
              <a:buNone/>
            </a:pPr>
            <a:r>
              <a:rPr lang="sl-SI" sz="1600" dirty="0"/>
              <a:t>Tel: 01 320 64 27, Mail: </a:t>
            </a:r>
            <a:r>
              <a:rPr lang="sl-SI" sz="1600" u="sng" dirty="0">
                <a:hlinkClick r:id="rId2"/>
              </a:rPr>
              <a:t>andrej.skerlak@elektro-energija.si</a:t>
            </a:r>
            <a:endParaRPr lang="sl-SI" sz="1600" dirty="0"/>
          </a:p>
          <a:p>
            <a:pPr marL="0" indent="0">
              <a:buNone/>
            </a:pPr>
            <a:endParaRPr lang="sl-SI" sz="1600" b="1" dirty="0" smtClean="0"/>
          </a:p>
          <a:p>
            <a:pPr marL="0" indent="0">
              <a:buNone/>
            </a:pPr>
            <a:r>
              <a:rPr lang="sl-SI" sz="1600" dirty="0"/>
              <a:t>VITO PANIČ, vodja službe za prodajo in odkup energentov</a:t>
            </a:r>
          </a:p>
          <a:p>
            <a:pPr marL="0" indent="0">
              <a:buNone/>
            </a:pPr>
            <a:r>
              <a:rPr lang="sl-SI" sz="1600" dirty="0"/>
              <a:t>Tel: 01 320 64 16, </a:t>
            </a:r>
            <a:r>
              <a:rPr lang="sl-SI" sz="1600" dirty="0" err="1"/>
              <a:t>Gsm</a:t>
            </a:r>
            <a:r>
              <a:rPr lang="sl-SI" sz="1600" dirty="0"/>
              <a:t>: 051 391 103, Mail</a:t>
            </a:r>
            <a:r>
              <a:rPr lang="sl-SI" sz="1600" b="1" dirty="0"/>
              <a:t>: </a:t>
            </a:r>
            <a:r>
              <a:rPr lang="sl-SI" sz="1600" dirty="0">
                <a:solidFill>
                  <a:schemeClr val="bg1"/>
                </a:solidFill>
                <a:hlinkClick r:id="rId3"/>
              </a:rPr>
              <a:t>vitomir.panic@elektro-energija.si</a:t>
            </a:r>
            <a:endParaRPr lang="sl-SI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l-SI" sz="1600" b="1" dirty="0" smtClean="0"/>
          </a:p>
          <a:p>
            <a:pPr marL="0" indent="0">
              <a:buNone/>
            </a:pPr>
            <a:r>
              <a:rPr lang="sl-SI" sz="1600" b="1" dirty="0" smtClean="0"/>
              <a:t>Mail</a:t>
            </a:r>
            <a:r>
              <a:rPr lang="sl-SI" sz="1600" dirty="0" smtClean="0"/>
              <a:t>: </a:t>
            </a:r>
            <a:r>
              <a:rPr lang="sl-SI" sz="1600" dirty="0" smtClean="0">
                <a:hlinkClick r:id="rId4"/>
              </a:rPr>
              <a:t>prodaja@elektro-energija.si</a:t>
            </a:r>
            <a:endParaRPr lang="sl-SI" sz="1600" dirty="0" smtClean="0"/>
          </a:p>
          <a:p>
            <a:pPr marL="0" indent="0">
              <a:buNone/>
            </a:pPr>
            <a:endParaRPr lang="sl-SI" sz="1600" b="1" dirty="0" smtClean="0"/>
          </a:p>
          <a:p>
            <a:pPr marL="0" indent="0">
              <a:buNone/>
            </a:pPr>
            <a:r>
              <a:rPr lang="sl-SI" sz="1600" b="1" dirty="0" smtClean="0">
                <a:solidFill>
                  <a:schemeClr val="bg1">
                    <a:lumMod val="50000"/>
                  </a:schemeClr>
                </a:solidFill>
              </a:rPr>
              <a:t>Splet</a:t>
            </a:r>
            <a:r>
              <a:rPr lang="sl-SI" sz="1600" dirty="0" smtClean="0">
                <a:solidFill>
                  <a:schemeClr val="bg1">
                    <a:lumMod val="50000"/>
                  </a:schemeClr>
                </a:solidFill>
              </a:rPr>
              <a:t>: www.zanesljivo.si/OZS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9471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0" y="2204864"/>
            <a:ext cx="9001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b="1" dirty="0" smtClean="0">
                <a:solidFill>
                  <a:schemeClr val="bg1"/>
                </a:solidFill>
                <a:latin typeface="+mj-lt"/>
              </a:rPr>
              <a:t>   HVALA ZA VAŠO POZORNOST!</a:t>
            </a:r>
          </a:p>
          <a:p>
            <a:endParaRPr lang="sl-SI" sz="44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" name="Picture 2" descr="EE_Twitter_cover_photo_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674971"/>
            <a:ext cx="7108275" cy="1879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7272808" y="616530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chemeClr val="bg1"/>
                </a:solidFill>
                <a:latin typeface="+mj-lt"/>
              </a:rPr>
              <a:t>Vito Panič</a:t>
            </a:r>
            <a:endParaRPr lang="sl-SI" b="1" dirty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8961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4933032" cy="1248145"/>
          </a:xfrm>
        </p:spPr>
        <p:txBody>
          <a:bodyPr>
            <a:normAutofit/>
          </a:bodyPr>
          <a:lstStyle/>
          <a:p>
            <a:r>
              <a:rPr lang="sl-SI" sz="3200" dirty="0" smtClean="0"/>
              <a:t>Ugodnosti za imetnike kartice Mozaik podjetnih</a:t>
            </a:r>
            <a:endParaRPr lang="sl-SI" sz="32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899592" y="2420888"/>
            <a:ext cx="6959600" cy="3960440"/>
          </a:xfrm>
          <a:ln>
            <a:noFill/>
          </a:ln>
        </p:spPr>
        <p:txBody>
          <a:bodyPr>
            <a:normAutofit/>
          </a:bodyPr>
          <a:lstStyle/>
          <a:p>
            <a:r>
              <a:rPr lang="sl-SI" sz="1800" u="sng" dirty="0" smtClean="0">
                <a:uFill>
                  <a:solidFill>
                    <a:schemeClr val="accent6"/>
                  </a:solidFill>
                </a:uFill>
              </a:rPr>
              <a:t>Poseben popust na redni cenik v primeru sklenitve pogodbe za dobavo električne energije</a:t>
            </a:r>
          </a:p>
          <a:p>
            <a:pPr marL="0" indent="0">
              <a:buNone/>
            </a:pPr>
            <a:endParaRPr lang="sl-SI" sz="1800" dirty="0" smtClean="0"/>
          </a:p>
          <a:p>
            <a:r>
              <a:rPr lang="sl-SI" sz="1800" u="sng" dirty="0">
                <a:uFill>
                  <a:solidFill>
                    <a:srgbClr val="00B0F0"/>
                  </a:solidFill>
                </a:uFill>
              </a:rPr>
              <a:t>Poseben popust na redni cenik v primeru sklenitve pogodbe za dobavo </a:t>
            </a:r>
            <a:r>
              <a:rPr lang="sl-SI" sz="1800" u="sng" dirty="0" smtClean="0">
                <a:uFill>
                  <a:solidFill>
                    <a:srgbClr val="00B0F0"/>
                  </a:solidFill>
                </a:uFill>
              </a:rPr>
              <a:t>zemeljskega plina</a:t>
            </a:r>
          </a:p>
          <a:p>
            <a:pPr marL="0" indent="0">
              <a:buNone/>
            </a:pPr>
            <a:endParaRPr lang="sl-SI" sz="1800" u="sng" dirty="0" smtClean="0"/>
          </a:p>
          <a:p>
            <a:r>
              <a:rPr lang="sl-SI" sz="1800" u="sng" dirty="0">
                <a:uFill>
                  <a:solidFill>
                    <a:schemeClr val="accent6"/>
                  </a:solidFill>
                </a:uFill>
              </a:rPr>
              <a:t>Brezplačna ureditev izpeljave postopka zamenjave dobavitelja električne energije</a:t>
            </a:r>
          </a:p>
          <a:p>
            <a:pPr marL="0" indent="0">
              <a:buNone/>
            </a:pPr>
            <a:endParaRPr lang="sl-SI" sz="1800" u="sng" dirty="0" smtClean="0"/>
          </a:p>
          <a:p>
            <a:r>
              <a:rPr lang="sl-SI" sz="1800" u="sng" dirty="0">
                <a:uFill>
                  <a:solidFill>
                    <a:srgbClr val="00B0F0"/>
                  </a:solidFill>
                </a:uFill>
              </a:rPr>
              <a:t>Brezplačna ureditev izpeljave postopka zamenjave dobavitelja zemeljskega plina</a:t>
            </a:r>
          </a:p>
          <a:p>
            <a:pPr marL="0" indent="0">
              <a:buNone/>
            </a:pPr>
            <a:endParaRPr lang="sl-SI" sz="1800" dirty="0" smtClean="0"/>
          </a:p>
          <a:p>
            <a:endParaRPr lang="sl-SI" sz="1800" dirty="0"/>
          </a:p>
          <a:p>
            <a:endParaRPr lang="sl-SI" sz="1800" dirty="0"/>
          </a:p>
          <a:p>
            <a:endParaRPr lang="sl-SI" sz="1800" dirty="0" smtClean="0"/>
          </a:p>
          <a:p>
            <a:endParaRPr lang="sl-SI" sz="1800" dirty="0"/>
          </a:p>
        </p:txBody>
      </p:sp>
    </p:spTree>
    <p:extLst>
      <p:ext uri="{BB962C8B-B14F-4D97-AF65-F5344CB8AC3E}">
        <p14:creationId xmlns:p14="http://schemas.microsoft.com/office/powerpoint/2010/main" val="220962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4933032" cy="1248145"/>
          </a:xfrm>
        </p:spPr>
        <p:txBody>
          <a:bodyPr>
            <a:normAutofit/>
          </a:bodyPr>
          <a:lstStyle/>
          <a:p>
            <a:r>
              <a:rPr lang="sl-SI" sz="3200" dirty="0" smtClean="0"/>
              <a:t>Posebna ponudba</a:t>
            </a:r>
            <a:endParaRPr lang="sl-SI" sz="3200" dirty="0"/>
          </a:p>
        </p:txBody>
      </p:sp>
      <p:pic>
        <p:nvPicPr>
          <p:cNvPr id="5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7761"/>
          <a:stretch/>
        </p:blipFill>
        <p:spPr>
          <a:xfrm>
            <a:off x="1864779" y="1988840"/>
            <a:ext cx="5301364" cy="2367620"/>
          </a:xfrm>
          <a:prstGeom prst="rect">
            <a:avLst/>
          </a:prstGeom>
        </p:spPr>
      </p:pic>
      <p:pic>
        <p:nvPicPr>
          <p:cNvPr id="6" name="Slika 5"/>
          <p:cNvPicPr/>
          <p:nvPr/>
        </p:nvPicPr>
        <p:blipFill rotWithShape="1">
          <a:blip r:embed="rId3"/>
          <a:srcRect l="28548" t="19900" r="27144" b="44653"/>
          <a:stretch/>
        </p:blipFill>
        <p:spPr bwMode="auto">
          <a:xfrm rot="10800000">
            <a:off x="1864779" y="4349062"/>
            <a:ext cx="5301363" cy="23129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0532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4933032" cy="1248145"/>
          </a:xfrm>
        </p:spPr>
        <p:txBody>
          <a:bodyPr>
            <a:normAutofit/>
          </a:bodyPr>
          <a:lstStyle/>
          <a:p>
            <a:r>
              <a:rPr lang="sl-SI" sz="3200" dirty="0" smtClean="0"/>
              <a:t>Posebna ponudba</a:t>
            </a:r>
            <a:endParaRPr lang="sl-SI" sz="3200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1916832"/>
            <a:ext cx="4824536" cy="479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76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4933032" cy="1248145"/>
          </a:xfrm>
        </p:spPr>
        <p:txBody>
          <a:bodyPr>
            <a:normAutofit/>
          </a:bodyPr>
          <a:lstStyle/>
          <a:p>
            <a:r>
              <a:rPr lang="sl-SI" sz="3200" dirty="0" smtClean="0"/>
              <a:t>Posebna ponudba</a:t>
            </a:r>
            <a:endParaRPr lang="sl-SI" sz="3200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611560" y="2132856"/>
            <a:ext cx="770485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000" b="1" u="sng" dirty="0" smtClean="0">
                <a:uFill>
                  <a:solidFill>
                    <a:schemeClr val="accent6"/>
                  </a:solidFill>
                </a:uFill>
                <a:latin typeface="+mj-lt"/>
              </a:rPr>
              <a:t>POMEMBNO</a:t>
            </a:r>
          </a:p>
          <a:p>
            <a:endParaRPr lang="sl-SI" u="sng" dirty="0" smtClean="0">
              <a:uFill>
                <a:solidFill>
                  <a:schemeClr val="accent6"/>
                </a:solidFill>
              </a:uFill>
              <a:latin typeface="+mj-lt"/>
            </a:endParaRPr>
          </a:p>
          <a:p>
            <a:endParaRPr lang="sl-SI" u="sng" dirty="0" smtClean="0">
              <a:uFill>
                <a:solidFill>
                  <a:schemeClr val="accent6"/>
                </a:solidFill>
              </a:uFill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sl-SI" sz="2400" u="sng" dirty="0" smtClean="0">
                <a:uFill>
                  <a:solidFill>
                    <a:schemeClr val="accent6"/>
                  </a:solidFill>
                </a:uFill>
                <a:latin typeface="+mj-lt"/>
              </a:rPr>
              <a:t>V </a:t>
            </a:r>
            <a:r>
              <a:rPr lang="sl-SI" sz="2400" u="sng" dirty="0">
                <a:uFill>
                  <a:solidFill>
                    <a:schemeClr val="accent6"/>
                  </a:solidFill>
                </a:uFill>
                <a:latin typeface="+mj-lt"/>
              </a:rPr>
              <a:t>kolikor je vaša priključna moč večja kot 41 kW, </a:t>
            </a:r>
            <a:r>
              <a:rPr lang="sl-SI" sz="2400" u="sng" dirty="0" smtClean="0">
                <a:uFill>
                  <a:solidFill>
                    <a:schemeClr val="accent6"/>
                  </a:solidFill>
                </a:uFill>
                <a:latin typeface="+mj-lt"/>
              </a:rPr>
              <a:t>nas</a:t>
            </a:r>
          </a:p>
          <a:p>
            <a:pPr algn="just">
              <a:lnSpc>
                <a:spcPct val="150000"/>
              </a:lnSpc>
            </a:pPr>
            <a:r>
              <a:rPr lang="sl-SI" sz="2400" u="sng" dirty="0" smtClean="0">
                <a:uFill>
                  <a:solidFill>
                    <a:schemeClr val="accent6"/>
                  </a:solidFill>
                </a:uFill>
                <a:latin typeface="+mj-lt"/>
              </a:rPr>
              <a:t>pokličite </a:t>
            </a:r>
            <a:r>
              <a:rPr lang="sl-SI" sz="2400" u="sng" dirty="0">
                <a:uFill>
                  <a:solidFill>
                    <a:schemeClr val="accent6"/>
                  </a:solidFill>
                </a:uFill>
                <a:latin typeface="+mj-lt"/>
              </a:rPr>
              <a:t>na telefonsko številko </a:t>
            </a:r>
            <a:r>
              <a:rPr lang="sl-SI" sz="2400" b="1" u="sng" dirty="0">
                <a:solidFill>
                  <a:srgbClr val="FF0000"/>
                </a:solidFill>
                <a:uFill>
                  <a:solidFill>
                    <a:schemeClr val="accent6"/>
                  </a:solidFill>
                </a:uFill>
                <a:latin typeface="+mj-lt"/>
              </a:rPr>
              <a:t>01/ 320 64 27 </a:t>
            </a:r>
            <a:r>
              <a:rPr lang="sl-SI" sz="2400" u="sng" dirty="0">
                <a:uFill>
                  <a:solidFill>
                    <a:schemeClr val="accent6"/>
                  </a:solidFill>
                </a:uFill>
                <a:latin typeface="+mj-lt"/>
              </a:rPr>
              <a:t>ali </a:t>
            </a:r>
            <a:endParaRPr lang="sl-SI" sz="2400" u="sng" dirty="0" smtClean="0">
              <a:uFill>
                <a:solidFill>
                  <a:schemeClr val="accent6"/>
                </a:solidFill>
              </a:uFill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sl-SI" sz="2400" u="sng" dirty="0" smtClean="0">
                <a:uFill>
                  <a:solidFill>
                    <a:schemeClr val="accent6"/>
                  </a:solidFill>
                </a:uFill>
                <a:latin typeface="+mj-lt"/>
              </a:rPr>
              <a:t>pišite </a:t>
            </a:r>
            <a:r>
              <a:rPr lang="sl-SI" sz="2400" u="sng" dirty="0">
                <a:uFill>
                  <a:solidFill>
                    <a:schemeClr val="accent6"/>
                  </a:solidFill>
                </a:uFill>
                <a:latin typeface="+mj-lt"/>
              </a:rPr>
              <a:t>na mail: </a:t>
            </a:r>
            <a:r>
              <a:rPr lang="sl-SI" sz="2400" b="1" u="sng" dirty="0" smtClean="0">
                <a:uFill>
                  <a:solidFill>
                    <a:schemeClr val="accent6"/>
                  </a:solidFill>
                </a:uFill>
                <a:latin typeface="+mj-lt"/>
                <a:hlinkClick r:id="rId2"/>
              </a:rPr>
              <a:t>prodaja@elektro-energija.si</a:t>
            </a:r>
            <a:r>
              <a:rPr lang="sl-SI" sz="2400" u="sng" dirty="0" smtClean="0">
                <a:uFill>
                  <a:solidFill>
                    <a:schemeClr val="accent6"/>
                  </a:solidFill>
                </a:uFill>
                <a:latin typeface="+mj-lt"/>
              </a:rPr>
              <a:t> in </a:t>
            </a:r>
            <a:r>
              <a:rPr lang="sl-SI" sz="2400" u="sng" dirty="0">
                <a:uFill>
                  <a:solidFill>
                    <a:schemeClr val="accent6"/>
                  </a:solidFill>
                </a:uFill>
                <a:latin typeface="+mj-lt"/>
              </a:rPr>
              <a:t>pripravili </a:t>
            </a:r>
            <a:endParaRPr lang="sl-SI" sz="2400" u="sng" dirty="0" smtClean="0">
              <a:uFill>
                <a:solidFill>
                  <a:schemeClr val="accent6"/>
                </a:solidFill>
              </a:uFill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sl-SI" sz="2400" u="sng" dirty="0" smtClean="0">
                <a:uFill>
                  <a:solidFill>
                    <a:schemeClr val="accent6"/>
                  </a:solidFill>
                </a:uFill>
                <a:latin typeface="+mj-lt"/>
              </a:rPr>
              <a:t>vam </a:t>
            </a:r>
            <a:r>
              <a:rPr lang="sl-SI" sz="2400" u="sng" dirty="0">
                <a:uFill>
                  <a:solidFill>
                    <a:schemeClr val="accent6"/>
                  </a:solidFill>
                </a:uFill>
                <a:latin typeface="+mj-lt"/>
              </a:rPr>
              <a:t>bomo individualno ponudbo.</a:t>
            </a:r>
          </a:p>
          <a:p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61445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4933032" cy="1248145"/>
          </a:xfrm>
        </p:spPr>
        <p:txBody>
          <a:bodyPr>
            <a:normAutofit/>
          </a:bodyPr>
          <a:lstStyle/>
          <a:p>
            <a:r>
              <a:rPr lang="sl-SI" sz="3200" dirty="0" smtClean="0"/>
              <a:t>„Obveznosti“ za imetnike kartice Mozaik podjetnih</a:t>
            </a:r>
            <a:endParaRPr lang="sl-SI" sz="32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971600" y="2420888"/>
            <a:ext cx="6959600" cy="3960440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sl-SI" sz="1800" dirty="0" smtClean="0"/>
              <a:t>Preveriti trenutno veljavno pogodbo z obstoječim dobaviteljem v izogib plačila morebitne pogodbene kazni, zaradi predčasne prekinitve pogodbe z obstoječim dobaviteljem</a:t>
            </a:r>
          </a:p>
          <a:p>
            <a:pPr>
              <a:buFont typeface="+mj-lt"/>
              <a:buAutoNum type="arabicPeriod"/>
            </a:pPr>
            <a:endParaRPr lang="sl-SI" sz="1800" dirty="0"/>
          </a:p>
          <a:p>
            <a:pPr>
              <a:buFont typeface="+mj-lt"/>
              <a:buAutoNum type="arabicPeriod"/>
            </a:pPr>
            <a:r>
              <a:rPr lang="sl-SI" sz="1800" dirty="0"/>
              <a:t>Sporočiti priključno moč oziroma vsoto priključne moči, ki je osnova za določitev cen s </a:t>
            </a:r>
            <a:r>
              <a:rPr lang="sl-SI" sz="1800" dirty="0" smtClean="0"/>
              <a:t>popustom</a:t>
            </a:r>
          </a:p>
          <a:p>
            <a:pPr>
              <a:buFont typeface="+mj-lt"/>
              <a:buAutoNum type="arabicPeriod"/>
            </a:pPr>
            <a:endParaRPr lang="sl-SI" sz="1800" dirty="0"/>
          </a:p>
          <a:p>
            <a:pPr>
              <a:buFont typeface="+mj-lt"/>
              <a:buAutoNum type="arabicPeriod"/>
            </a:pPr>
            <a:r>
              <a:rPr lang="sl-SI" sz="1800" dirty="0" smtClean="0"/>
              <a:t>Sporočiti predvidene letne količine</a:t>
            </a:r>
          </a:p>
          <a:p>
            <a:pPr>
              <a:buFont typeface="+mj-lt"/>
              <a:buAutoNum type="arabicPeriod"/>
            </a:pPr>
            <a:endParaRPr lang="sl-SI" sz="1800" dirty="0"/>
          </a:p>
          <a:p>
            <a:pPr>
              <a:buFont typeface="+mj-lt"/>
              <a:buAutoNum type="arabicPeriod"/>
            </a:pPr>
            <a:r>
              <a:rPr lang="sl-SI" sz="1800" dirty="0" smtClean="0"/>
              <a:t>Podpis pogodbe za posamezen energent za dobo najmanj 12 mesecev</a:t>
            </a:r>
          </a:p>
          <a:p>
            <a:endParaRPr lang="sl-SI" sz="1800" dirty="0"/>
          </a:p>
          <a:p>
            <a:endParaRPr lang="sl-SI" sz="1800" dirty="0"/>
          </a:p>
          <a:p>
            <a:endParaRPr lang="sl-SI" sz="1800" dirty="0" smtClean="0"/>
          </a:p>
          <a:p>
            <a:endParaRPr lang="sl-SI" sz="1800" dirty="0"/>
          </a:p>
        </p:txBody>
      </p:sp>
    </p:spTree>
    <p:extLst>
      <p:ext uri="{BB962C8B-B14F-4D97-AF65-F5344CB8AC3E}">
        <p14:creationId xmlns:p14="http://schemas.microsoft.com/office/powerpoint/2010/main" val="244243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16968" y="332656"/>
            <a:ext cx="4933032" cy="1248145"/>
          </a:xfrm>
        </p:spPr>
        <p:txBody>
          <a:bodyPr>
            <a:normAutofit/>
          </a:bodyPr>
          <a:lstStyle/>
          <a:p>
            <a:r>
              <a:rPr lang="sl-SI" sz="3200" dirty="0" smtClean="0"/>
              <a:t>„Obveznosti“ dobavitelja</a:t>
            </a:r>
            <a:endParaRPr lang="sl-SI" sz="32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043608" y="2420888"/>
            <a:ext cx="7056784" cy="3960440"/>
          </a:xfrm>
        </p:spPr>
        <p:txBody>
          <a:bodyPr>
            <a:normAutofit fontScale="92500" lnSpcReduction="20000"/>
          </a:bodyPr>
          <a:lstStyle/>
          <a:p>
            <a:pPr>
              <a:buFont typeface="+mj-lt"/>
              <a:buAutoNum type="arabicPeriod"/>
            </a:pPr>
            <a:r>
              <a:rPr lang="sl-SI" sz="1800" dirty="0" smtClean="0"/>
              <a:t>Poslati pogodbo za dobavo električne energije in/ali zemeljskega plina v skladu s podpisano pogodbo z OZS</a:t>
            </a:r>
          </a:p>
          <a:p>
            <a:pPr>
              <a:buFont typeface="+mj-lt"/>
              <a:buAutoNum type="arabicPeriod"/>
            </a:pPr>
            <a:endParaRPr lang="sl-SI" sz="1800" dirty="0"/>
          </a:p>
          <a:p>
            <a:pPr>
              <a:buFont typeface="+mj-lt"/>
              <a:buAutoNum type="arabicPeriod"/>
            </a:pPr>
            <a:r>
              <a:rPr lang="sl-SI" sz="1800" dirty="0" smtClean="0"/>
              <a:t>Po prejemu podpisane pogodbe, brezplačno urediti zamenjavo dobavitelja</a:t>
            </a:r>
          </a:p>
          <a:p>
            <a:pPr>
              <a:buFont typeface="+mj-lt"/>
              <a:buAutoNum type="arabicPeriod"/>
            </a:pPr>
            <a:endParaRPr lang="sl-SI" sz="1800" dirty="0"/>
          </a:p>
          <a:p>
            <a:pPr>
              <a:buFont typeface="+mj-lt"/>
              <a:buAutoNum type="arabicPeriod"/>
            </a:pPr>
            <a:r>
              <a:rPr lang="sl-SI" sz="1800" dirty="0" smtClean="0"/>
              <a:t>Skrbništvo pogodbe</a:t>
            </a:r>
          </a:p>
          <a:p>
            <a:endParaRPr lang="sl-SI" sz="1800" dirty="0" smtClean="0"/>
          </a:p>
          <a:p>
            <a:endParaRPr lang="sl-SI" sz="1800" dirty="0" smtClean="0"/>
          </a:p>
          <a:p>
            <a:endParaRPr lang="sl-SI" sz="1800" dirty="0"/>
          </a:p>
          <a:p>
            <a:pPr marL="0" indent="0">
              <a:buNone/>
            </a:pPr>
            <a:r>
              <a:rPr lang="sl-SI" sz="1800" b="1" dirty="0" smtClean="0"/>
              <a:t>			ALI </a:t>
            </a:r>
            <a:r>
              <a:rPr lang="sl-SI" sz="1800" b="1" dirty="0"/>
              <a:t>STE VEDELI</a:t>
            </a:r>
            <a:r>
              <a:rPr lang="sl-SI" sz="1800" b="1" dirty="0" smtClean="0"/>
              <a:t>?</a:t>
            </a:r>
          </a:p>
          <a:p>
            <a:pPr marL="0" indent="0">
              <a:buNone/>
            </a:pPr>
            <a:endParaRPr lang="sl-SI" sz="1800" dirty="0"/>
          </a:p>
          <a:p>
            <a:pPr marL="0" indent="0" algn="just">
              <a:buNone/>
            </a:pPr>
            <a:r>
              <a:rPr lang="sl-SI" sz="1400" dirty="0"/>
              <a:t>Novi Energetski zakon (Uradni list RS št. 17 z dne 7. 3. 2014) določa, da lahko zaradi menjave dobavitelja odjemalci s priključno močjo do 41 kW od pogodbe o dobavi električne energije </a:t>
            </a:r>
            <a:r>
              <a:rPr lang="sl-SI" sz="1400" b="1" dirty="0"/>
              <a:t>odstopijo brez odpovednega roka, brez plačila pogodbene kazni, odškodnine, nadomestila ali kakršnega koli drugega plačila</a:t>
            </a:r>
            <a:r>
              <a:rPr lang="sl-SI" sz="1400" dirty="0"/>
              <a:t> iz naslova odstopa od pogodbe pred določenim rokom,  če odpoved začne učinkovati </a:t>
            </a:r>
            <a:r>
              <a:rPr lang="sl-SI" sz="1400" b="1" dirty="0"/>
              <a:t>najmanj eno leto po sklenitvi pogodbe</a:t>
            </a:r>
            <a:r>
              <a:rPr lang="sl-SI" sz="1400" dirty="0"/>
              <a:t>. </a:t>
            </a:r>
          </a:p>
          <a:p>
            <a:endParaRPr lang="sl-SI" sz="1800" dirty="0" smtClean="0"/>
          </a:p>
          <a:p>
            <a:endParaRPr lang="sl-SI" sz="1800" dirty="0"/>
          </a:p>
          <a:p>
            <a:endParaRPr lang="sl-SI" sz="1800" dirty="0"/>
          </a:p>
          <a:p>
            <a:endParaRPr lang="sl-SI" sz="1800" dirty="0"/>
          </a:p>
          <a:p>
            <a:endParaRPr lang="sl-SI" sz="1800" dirty="0" smtClean="0"/>
          </a:p>
          <a:p>
            <a:endParaRPr lang="sl-SI" sz="1800" dirty="0"/>
          </a:p>
        </p:txBody>
      </p:sp>
      <p:sp>
        <p:nvSpPr>
          <p:cNvPr id="4" name="Pravokotnik 3"/>
          <p:cNvSpPr/>
          <p:nvPr/>
        </p:nvSpPr>
        <p:spPr>
          <a:xfrm>
            <a:off x="1016968" y="4869160"/>
            <a:ext cx="7083424" cy="144016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9740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5832648" cy="672081"/>
          </a:xfrm>
        </p:spPr>
        <p:txBody>
          <a:bodyPr>
            <a:noAutofit/>
          </a:bodyPr>
          <a:lstStyle/>
          <a:p>
            <a:r>
              <a:rPr lang="sl-SI" sz="2800" b="1" dirty="0"/>
              <a:t>NAJPOGOSTEJŠA VPRAŠANJA IN ODGOVORI GLEDE ZAMENJAVE DOBAVITELJA</a:t>
            </a:r>
            <a:r>
              <a:rPr lang="sl-SI" sz="2000" dirty="0"/>
              <a:t/>
            </a:r>
            <a:br>
              <a:rPr lang="sl-SI" sz="2000" dirty="0"/>
            </a:br>
            <a:endParaRPr lang="sl-SI" sz="20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55576" y="2204864"/>
            <a:ext cx="6959600" cy="4391868"/>
          </a:xfrm>
        </p:spPr>
        <p:txBody>
          <a:bodyPr>
            <a:normAutofit lnSpcReduction="10000"/>
          </a:bodyPr>
          <a:lstStyle/>
          <a:p>
            <a:pPr marL="1371600" lvl="3" indent="0">
              <a:buNone/>
            </a:pPr>
            <a:r>
              <a:rPr lang="sl-SI" dirty="0"/>
              <a:t>Je potrebno kaj urediti s prejšnjim dobaviteljem? </a:t>
            </a:r>
            <a:r>
              <a:rPr lang="sl-SI" b="1" dirty="0"/>
              <a:t>Ne. Vse uredi ELEKTRO ENERGIJA</a:t>
            </a:r>
            <a:r>
              <a:rPr lang="sl-SI" b="1" dirty="0" smtClean="0"/>
              <a:t>!</a:t>
            </a:r>
          </a:p>
          <a:p>
            <a:pPr marL="1371600" lvl="3" indent="0">
              <a:buNone/>
            </a:pPr>
            <a:endParaRPr lang="sl-SI" b="1" dirty="0" smtClean="0"/>
          </a:p>
          <a:p>
            <a:pPr marL="1371600" lvl="3" indent="0">
              <a:buNone/>
            </a:pPr>
            <a:r>
              <a:rPr lang="sl-SI" dirty="0" smtClean="0"/>
              <a:t>Ali moram zamenjavo dobavitelja plačati? </a:t>
            </a:r>
            <a:r>
              <a:rPr lang="sl-SI" b="1" dirty="0" smtClean="0"/>
              <a:t>Ne, zamenjava je brezplačna ter enostavna.</a:t>
            </a:r>
            <a:endParaRPr lang="sl-SI" b="1" dirty="0"/>
          </a:p>
          <a:p>
            <a:pPr marL="1371600" lvl="3" indent="0">
              <a:buNone/>
            </a:pPr>
            <a:endParaRPr lang="sl-SI" dirty="0" smtClean="0"/>
          </a:p>
          <a:p>
            <a:pPr marL="1371600" lvl="3" indent="0">
              <a:buNone/>
            </a:pPr>
            <a:r>
              <a:rPr lang="sl-SI" dirty="0" smtClean="0"/>
              <a:t>So </a:t>
            </a:r>
            <a:r>
              <a:rPr lang="sl-SI" dirty="0"/>
              <a:t>potrebni kakšni posegi pri nas doma? </a:t>
            </a:r>
            <a:r>
              <a:rPr lang="sl-SI" b="1" dirty="0"/>
              <a:t>Ne, nobenih sprememb </a:t>
            </a:r>
            <a:r>
              <a:rPr lang="sl-SI" b="1" dirty="0" smtClean="0"/>
              <a:t>ni.</a:t>
            </a:r>
          </a:p>
          <a:p>
            <a:pPr marL="1371600" lvl="3" indent="0">
              <a:buNone/>
            </a:pPr>
            <a:endParaRPr lang="sl-SI" dirty="0" smtClean="0"/>
          </a:p>
          <a:p>
            <a:pPr marL="1371600" lvl="3" indent="0">
              <a:buNone/>
            </a:pPr>
            <a:r>
              <a:rPr lang="sl-SI" dirty="0" smtClean="0"/>
              <a:t>Kaj če pride do okvar ali motenj pri dobavi? </a:t>
            </a:r>
            <a:r>
              <a:rPr lang="sl-SI" b="1" dirty="0" smtClean="0"/>
              <a:t>Skrbnik omrežja se ne spremeni, spremeni se samo vaš dobavitelj.</a:t>
            </a:r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9021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6120680" cy="1248145"/>
          </a:xfrm>
        </p:spPr>
        <p:txBody>
          <a:bodyPr>
            <a:normAutofit/>
          </a:bodyPr>
          <a:lstStyle/>
          <a:p>
            <a:r>
              <a:rPr lang="sl-SI" sz="3200" dirty="0" smtClean="0"/>
              <a:t>Prikaz sodelovanja preko spleta</a:t>
            </a:r>
            <a:endParaRPr lang="sl-SI" sz="3200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0" y="2420888"/>
            <a:ext cx="1907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latin typeface="Calibri" panose="020F0502020204030204" pitchFamily="34" charset="0"/>
              </a:rPr>
              <a:t>Javno vidna vstopna stran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917" y="1844824"/>
            <a:ext cx="5406379" cy="500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00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lektroEnergijaPredloga">
  <a:themeElements>
    <a:clrScheme name="Elektro Ljubljana">
      <a:dk1>
        <a:sysClr val="windowText" lastClr="000000"/>
      </a:dk1>
      <a:lt1>
        <a:sysClr val="window" lastClr="FFFFFF"/>
      </a:lt1>
      <a:dk2>
        <a:srgbClr val="58534B"/>
      </a:dk2>
      <a:lt2>
        <a:srgbClr val="BCB9B4"/>
      </a:lt2>
      <a:accent1>
        <a:srgbClr val="FCE4E0"/>
      </a:accent1>
      <a:accent2>
        <a:srgbClr val="FBC7C0"/>
      </a:accent2>
      <a:accent3>
        <a:srgbClr val="F9ACA2"/>
      </a:accent3>
      <a:accent4>
        <a:srgbClr val="F78D80"/>
      </a:accent4>
      <a:accent5>
        <a:srgbClr val="EF6E63"/>
      </a:accent5>
      <a:accent6>
        <a:srgbClr val="DD0000"/>
      </a:accent6>
      <a:hlink>
        <a:srgbClr val="0000FF"/>
      </a:hlink>
      <a:folHlink>
        <a:srgbClr val="5F006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ElektroEnergijaPredloga</Template>
  <TotalTime>1962</TotalTime>
  <Words>395</Words>
  <Application>Microsoft Office PowerPoint</Application>
  <PresentationFormat>Diaprojekcija na zaslonu (4:3)</PresentationFormat>
  <Paragraphs>83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ElektroEnergijaPredloga</vt:lpstr>
      <vt:lpstr>Partnersko sodelovanje med</vt:lpstr>
      <vt:lpstr>Ugodnosti za imetnike kartice Mozaik podjetnih</vt:lpstr>
      <vt:lpstr>Posebna ponudba</vt:lpstr>
      <vt:lpstr>Posebna ponudba</vt:lpstr>
      <vt:lpstr>Posebna ponudba</vt:lpstr>
      <vt:lpstr>„Obveznosti“ za imetnike kartice Mozaik podjetnih</vt:lpstr>
      <vt:lpstr>„Obveznosti“ dobavitelja</vt:lpstr>
      <vt:lpstr>NAJPOGOSTEJŠA VPRAŠANJA IN ODGOVORI GLEDE ZAMENJAVE DOBAVITELJA </vt:lpstr>
      <vt:lpstr>Prikaz sodelovanja preko spleta</vt:lpstr>
      <vt:lpstr>Kontaktni podatki</vt:lpstr>
      <vt:lpstr>PowerPointova predstavitev</vt:lpstr>
    </vt:vector>
  </TitlesOfParts>
  <Company>Elektro Ljubljana, d.d.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Milica Skamagkoulis</dc:creator>
  <cp:lastModifiedBy>Vitomir Panič</cp:lastModifiedBy>
  <cp:revision>116</cp:revision>
  <cp:lastPrinted>2014-10-08T12:43:10Z</cp:lastPrinted>
  <dcterms:created xsi:type="dcterms:W3CDTF">2014-03-03T06:38:19Z</dcterms:created>
  <dcterms:modified xsi:type="dcterms:W3CDTF">2015-05-29T12:16:14Z</dcterms:modified>
</cp:coreProperties>
</file>